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6" r:id="rId4"/>
    <p:sldId id="258" r:id="rId5"/>
    <p:sldId id="261" r:id="rId6"/>
    <p:sldId id="264" r:id="rId7"/>
    <p:sldId id="262" r:id="rId8"/>
    <p:sldId id="265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FBBF"/>
    <a:srgbClr val="4D4C4D"/>
    <a:srgbClr val="416206"/>
    <a:srgbClr val="434343"/>
    <a:srgbClr val="4F4F4F"/>
    <a:srgbClr val="646464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6804" autoAdjust="0"/>
  </p:normalViewPr>
  <p:slideViewPr>
    <p:cSldViewPr snapToGrid="0" showGuides="1">
      <p:cViewPr varScale="1">
        <p:scale>
          <a:sx n="74" d="100"/>
          <a:sy n="74" d="100"/>
        </p:scale>
        <p:origin x="1042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jpeg>
</file>

<file path=ppt/media/image10.png>
</file>

<file path=ppt/media/image2.png>
</file>

<file path=ppt/media/image3.png>
</file>

<file path=ppt/media/image4.jp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F324AB-A84C-4ABC-8893-04B84C59FB35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E0230-CF86-456E-91B5-92CE77EB608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9661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about </a:t>
            </a:r>
            <a:r>
              <a:rPr lang="en-CA" u="sng" dirty="0">
                <a:solidFill>
                  <a:schemeClr val="bg1"/>
                </a:solidFill>
              </a:rPr>
              <a:t>one third</a:t>
            </a:r>
            <a:r>
              <a:rPr lang="en-CA" dirty="0">
                <a:solidFill>
                  <a:schemeClr val="bg1"/>
                </a:solidFill>
              </a:rPr>
              <a:t> of the food produced globally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E0230-CF86-456E-91B5-92CE77EB608A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2656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E0230-CF86-456E-91B5-92CE77EB608A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03038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E0230-CF86-456E-91B5-92CE77EB608A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8989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492FF-010E-44E6-B001-A13A4FCDE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7CB41D-1F48-4318-820D-0393CAD6E6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29FED-A223-4CD3-AD9C-8601F458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18FF4-440F-4A0B-8D25-E25B02C38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4411B-FF2D-459E-995D-0B641DBC5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2664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8B3BF-FD07-40ED-8E15-769591061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15137C-DB0E-4CBD-A517-90D54A926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016CE-457D-4FAB-A149-5E68877D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8E33F-F8AC-4B36-A345-E1CD6B7E6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D7D0D-694E-46ED-B14A-7E04CC3B8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602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8F4FA-A589-426F-97A1-FF7F093CA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EDDB75-1EF6-489C-8907-EDBC1D3F6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53D13-5D4E-4550-B3AB-5BC24FE8A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6FB58-D8C1-4962-AC17-0A24E2FDA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BEB02-499C-4BBA-AEFA-1C0516B71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04600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09935-0CD8-44B4-8ECC-5CBF1822C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50355-50F4-4E0A-8E24-36827BAA7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6E533-D385-4F49-83DB-BD3C6EC3E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D0C1F-2D0A-4B93-A5EC-3C78AD8A9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B1E5E-0D7E-483D-B1F3-F99F39929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20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B4F10-2252-4AD4-B852-7287454AC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F3D51-415B-44CF-AAEC-B114AFFDE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0D02A-B161-4950-8891-BAC2A3A57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9DA23-835D-44B3-BE8D-570F330C4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8697C-8D95-444F-9D2D-12B1B56B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004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027FF-2ACC-409B-9D66-5CAFBAE66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F132C-B6E0-4448-88ED-11B4081FAD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799CA3-A87A-4AD6-B527-21373641B9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1B4441-6CF2-4567-A256-7356CA195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E08DF-7940-44C5-B043-B6BA0F9A6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AEF62-5651-4D73-ACF5-B42B073B5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6180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0AC7C-06AE-442F-8FD2-854763AAC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1B6335-8BD8-44A9-A9EE-3EC0A5B07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B69A0A-2BAD-4034-9C0C-25A82F1426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365745-219B-43DD-8627-A32D7349C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755BF4-7CF4-487D-80F0-0AE4C45B9A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8543B0-8511-45EF-9DCE-033FF799A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2F0F6B-723A-46B2-BCAD-4583B310B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16931C-4E60-4192-A6CC-20C6028F3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5563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63E8F-7A3D-4E4F-BC26-E626C03B1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4EADFB-ECB2-4CBC-A1E8-552419257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1956A7-51E8-4689-B38C-DE8CA75AE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A7DF3-3995-49C7-A2B8-8B622E046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0465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545CE4-71E2-4F6C-8820-D57CD14B6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C9CE8-750F-40B9-8CC1-69CD584C8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63EC4-B42F-4F1B-BE2A-E75FF250C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9147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F268D-8B52-4878-94E8-C3586E84F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8F1A1-D617-4797-A5F0-BC49BBAA8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FCEA2-E462-46A0-8BEF-F0B395042B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529B4-29E5-475E-B6F5-A208A732E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C1E69-0EC8-4353-A69B-34F1D6F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468ED-4C69-46ED-99AE-57246F3D3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2923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64833-8262-46C1-976D-F0646A35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2D42EC-634B-42EB-A15E-F425E0DF6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0FE27-715B-41EB-8026-6BCD2949D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CBD5E-C84A-48A2-93BB-D199F35F9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417B71-B5DB-471B-824E-8C84535CA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3EE48F-754E-4BC1-B539-357118767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40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5EC64A-C225-4361-AF8D-009206EBE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DF01E-50B0-4324-905A-811155CD1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5F89C-93FE-4B6C-B154-E8CF4FA3C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203F9-4636-403B-8227-9F5BF1D666A6}" type="datetimeFigureOut">
              <a:rPr lang="en-CA" smtClean="0"/>
              <a:t>2019-07-26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B62D7-74EF-45CB-B8BD-17D338B2E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2A77B-2276-4DAA-B0CE-1DECD31C9F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8439C-B0BC-43D0-9947-6510A46C3B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2202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mage result for food wastage hd photo">
            <a:extLst>
              <a:ext uri="{FF2B5EF4-FFF2-40B4-BE49-F238E27FC236}">
                <a16:creationId xmlns:a16="http://schemas.microsoft.com/office/drawing/2014/main" id="{0A4597F9-3DEB-4C11-9E7F-CBD83D675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68E9C64-133F-4407-99C6-30EF5BECD3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7200" y="5034280"/>
            <a:ext cx="6197600" cy="1244600"/>
          </a:xfrm>
          <a:solidFill>
            <a:srgbClr val="7F7F7F">
              <a:alpha val="87059"/>
            </a:srgbClr>
          </a:solidFill>
        </p:spPr>
        <p:txBody>
          <a:bodyPr>
            <a:normAutofit/>
          </a:bodyPr>
          <a:lstStyle/>
          <a:p>
            <a:r>
              <a:rPr lang="en-CA" sz="1800" b="1" dirty="0">
                <a:solidFill>
                  <a:schemeClr val="bg1">
                    <a:lumMod val="95000"/>
                  </a:schemeClr>
                </a:solidFill>
              </a:rPr>
              <a:t>Challenge #1 by Team Foodie</a:t>
            </a:r>
          </a:p>
          <a:p>
            <a:r>
              <a:rPr lang="en-CA" sz="1800" dirty="0">
                <a:solidFill>
                  <a:schemeClr val="bg1">
                    <a:lumMod val="95000"/>
                  </a:schemeClr>
                </a:solidFill>
              </a:rPr>
              <a:t>Ai Hack @ Georgian College</a:t>
            </a:r>
          </a:p>
          <a:p>
            <a:r>
              <a:rPr lang="en-CA" sz="1800" dirty="0">
                <a:solidFill>
                  <a:schemeClr val="bg1">
                    <a:lumMod val="95000"/>
                  </a:schemeClr>
                </a:solidFill>
              </a:rPr>
              <a:t>March 30, 2019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028464-EF9D-45DD-B34B-75C1549C96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21"/>
          <a:stretch/>
        </p:blipFill>
        <p:spPr>
          <a:xfrm>
            <a:off x="3406140" y="1337718"/>
            <a:ext cx="5379720" cy="349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25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EA999-3A25-47A7-BFC1-ACDA0F7B7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19160"/>
            <a:ext cx="10515600" cy="1325563"/>
          </a:xfrm>
        </p:spPr>
        <p:txBody>
          <a:bodyPr/>
          <a:lstStyle/>
          <a:p>
            <a:pPr algn="ctr"/>
            <a:r>
              <a:rPr lang="en-CA" b="1" dirty="0"/>
              <a:t>Thank you!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324845-B686-458C-9CA4-0D42993912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21"/>
          <a:stretch/>
        </p:blipFill>
        <p:spPr>
          <a:xfrm>
            <a:off x="3445409" y="753804"/>
            <a:ext cx="5379720" cy="349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841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7D5D063C-430F-4A33-BAFE-084C07BD3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245" y="797173"/>
            <a:ext cx="10515600" cy="3140918"/>
          </a:xfrm>
        </p:spPr>
        <p:txBody>
          <a:bodyPr anchor="t">
            <a:noAutofit/>
          </a:bodyPr>
          <a:lstStyle/>
          <a:p>
            <a:r>
              <a:rPr lang="en-US" sz="2000" b="1" u="sng" dirty="0"/>
              <a:t>Model Algorithm</a:t>
            </a:r>
            <a:br>
              <a:rPr lang="en-CA" sz="2000" dirty="0"/>
            </a:br>
            <a:br>
              <a:rPr lang="en-CA" sz="2000" dirty="0"/>
            </a:br>
            <a:r>
              <a:rPr lang="en-US" sz="2000" b="1" dirty="0"/>
              <a:t>Foodie</a:t>
            </a:r>
            <a:r>
              <a:rPr lang="en-US" sz="2000" dirty="0"/>
              <a:t> will use </a:t>
            </a:r>
            <a:r>
              <a:rPr lang="en-US" sz="2000" b="1" dirty="0"/>
              <a:t>Gradient Boosting</a:t>
            </a:r>
            <a:r>
              <a:rPr lang="en-US" sz="2000" dirty="0"/>
              <a:t> model by using </a:t>
            </a:r>
            <a:r>
              <a:rPr lang="en-US" sz="2000" b="1" dirty="0"/>
              <a:t>Ensemble learning</a:t>
            </a:r>
            <a:r>
              <a:rPr lang="en-US" sz="2000" dirty="0"/>
              <a:t>.</a:t>
            </a:r>
            <a:br>
              <a:rPr lang="en-US" sz="2000" dirty="0"/>
            </a:br>
            <a:br>
              <a:rPr lang="en-CA" sz="2000" dirty="0"/>
            </a:br>
            <a:r>
              <a:rPr lang="en-US" sz="2000" b="1" i="1" dirty="0"/>
              <a:t>Ensemble learning </a:t>
            </a:r>
            <a:r>
              <a:rPr lang="en-US" sz="2000" i="1" dirty="0"/>
              <a:t>is a way to learn different models in </a:t>
            </a:r>
            <a:r>
              <a:rPr lang="en-US" sz="2000" b="1" i="1" dirty="0"/>
              <a:t>Machine Learning </a:t>
            </a:r>
            <a:r>
              <a:rPr lang="en-US" sz="2000" i="1" dirty="0"/>
              <a:t>and use their predictions to predict better values than a single model.</a:t>
            </a:r>
            <a:br>
              <a:rPr lang="en-US" sz="2000" i="1" dirty="0"/>
            </a:br>
            <a:br>
              <a:rPr lang="en-CA" sz="2000" dirty="0"/>
            </a:br>
            <a:r>
              <a:rPr lang="en-US" sz="2000" i="1" dirty="0"/>
              <a:t>The Gradient Boosting provides additional models to compensate for errors in previous learned models. </a:t>
            </a:r>
            <a:br>
              <a:rPr lang="en-US" sz="2000" i="1" dirty="0"/>
            </a:br>
            <a:br>
              <a:rPr lang="en-CA" sz="2000" dirty="0"/>
            </a:br>
            <a:r>
              <a:rPr lang="en-US" sz="2000" dirty="0"/>
              <a:t>It learns a new model for the residual error in the pre-learning model. </a:t>
            </a:r>
            <a:endParaRPr lang="en-CA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D7538B7-1658-40DD-96D6-8FC79B37D0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6245" y="4298706"/>
            <a:ext cx="10515600" cy="2045996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6651F4C7-6313-4F92-8BB0-A7F95111712B}"/>
              </a:ext>
            </a:extLst>
          </p:cNvPr>
          <p:cNvSpPr txBox="1">
            <a:spLocks/>
          </p:cNvSpPr>
          <p:nvPr/>
        </p:nvSpPr>
        <p:spPr>
          <a:xfrm>
            <a:off x="636245" y="90077"/>
            <a:ext cx="2084513" cy="596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600" b="1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301582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96861F4-2230-4E7E-B654-03207CB108EC}"/>
              </a:ext>
            </a:extLst>
          </p:cNvPr>
          <p:cNvSpPr txBox="1">
            <a:spLocks/>
          </p:cNvSpPr>
          <p:nvPr/>
        </p:nvSpPr>
        <p:spPr>
          <a:xfrm>
            <a:off x="511554" y="99064"/>
            <a:ext cx="2084513" cy="596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3600" b="1" dirty="0"/>
              <a:t>Appendix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A100933-EC3C-44FC-9954-7187815D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245" y="797173"/>
            <a:ext cx="10515600" cy="436987"/>
          </a:xfrm>
        </p:spPr>
        <p:txBody>
          <a:bodyPr anchor="t">
            <a:noAutofit/>
          </a:bodyPr>
          <a:lstStyle/>
          <a:p>
            <a:r>
              <a:rPr lang="en-CA" sz="2800" b="1" u="sng" dirty="0"/>
              <a:t>Financial</a:t>
            </a:r>
            <a:br>
              <a:rPr lang="en-CA" sz="2800" b="1" u="sng" dirty="0"/>
            </a:br>
            <a:br>
              <a:rPr lang="en-CA" sz="2800" b="1" u="sng" dirty="0"/>
            </a:br>
            <a:br>
              <a:rPr lang="en-CA" sz="2800" b="1" u="sng" dirty="0"/>
            </a:br>
            <a:endParaRPr lang="en-CA" sz="2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872241-CF25-44AA-A0F1-E7BB04C88FDE}"/>
              </a:ext>
            </a:extLst>
          </p:cNvPr>
          <p:cNvSpPr txBox="1">
            <a:spLocks/>
          </p:cNvSpPr>
          <p:nvPr/>
        </p:nvSpPr>
        <p:spPr>
          <a:xfrm>
            <a:off x="636245" y="4045443"/>
            <a:ext cx="10515600" cy="22467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1800" dirty="0">
                <a:latin typeface="+mn-lt"/>
              </a:rPr>
              <a:t>Calculations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CA" sz="1800" dirty="0">
                <a:latin typeface="+mn-lt"/>
              </a:rPr>
              <a:t>Food industry on average operates on thin-margins of 2 – 6% net profit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CA" sz="1800" dirty="0">
                <a:latin typeface="+mn-lt"/>
              </a:rPr>
              <a:t>Assuming that 30% of food remains unsold: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CA" dirty="0"/>
              <a:t>For a restaurant having $1,000,000 worth of food / inventory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CA" dirty="0"/>
              <a:t>Assume that 70% will be sold: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CA" dirty="0"/>
              <a:t>$700,000 in sales will yield $42,000 in profits (6% x $700,000)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CA" dirty="0"/>
              <a:t>$300,000 in sales (slow-moving, discounted on Foodie) will yield an extra $9,000 (assuming 50% discount: 50% x $300,000 x 6% margin)</a:t>
            </a:r>
          </a:p>
          <a:p>
            <a:br>
              <a:rPr lang="en-CA" sz="1800" b="1" u="sng" dirty="0"/>
            </a:br>
            <a:br>
              <a:rPr lang="en-CA" sz="1800" b="1" u="sng" dirty="0"/>
            </a:br>
            <a:br>
              <a:rPr lang="en-CA" sz="1800" b="1" u="sng" dirty="0"/>
            </a:br>
            <a:endParaRPr lang="en-CA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8D3FEF-717D-48B2-A3CE-06D25AE9AC40}"/>
              </a:ext>
            </a:extLst>
          </p:cNvPr>
          <p:cNvSpPr/>
          <p:nvPr/>
        </p:nvSpPr>
        <p:spPr>
          <a:xfrm>
            <a:off x="636245" y="1932269"/>
            <a:ext cx="10515600" cy="1200329"/>
          </a:xfrm>
          <a:prstGeom prst="rect">
            <a:avLst/>
          </a:prstGeom>
          <a:ln w="5715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CA" sz="2400" b="1" i="1" dirty="0"/>
              <a:t>This can boost your overall net profit by 21%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CA" sz="2400" dirty="0"/>
              <a:t>Without Foodie = $42,000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CA" sz="2400" dirty="0"/>
              <a:t>With Foodie = $51,000 ($9,000 extra)</a:t>
            </a:r>
          </a:p>
        </p:txBody>
      </p:sp>
    </p:spTree>
    <p:extLst>
      <p:ext uri="{BB962C8B-B14F-4D97-AF65-F5344CB8AC3E}">
        <p14:creationId xmlns:p14="http://schemas.microsoft.com/office/powerpoint/2010/main" val="3860888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Image result for food wastage hd photo">
            <a:extLst>
              <a:ext uri="{FF2B5EF4-FFF2-40B4-BE49-F238E27FC236}">
                <a16:creationId xmlns:a16="http://schemas.microsoft.com/office/drawing/2014/main" id="{8C659831-3AB6-4EA5-90A6-96E9E47C62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6DA2F025-A292-427F-971E-FF4112CB06F1}"/>
              </a:ext>
            </a:extLst>
          </p:cNvPr>
          <p:cNvSpPr txBox="1">
            <a:spLocks/>
          </p:cNvSpPr>
          <p:nvPr/>
        </p:nvSpPr>
        <p:spPr>
          <a:xfrm>
            <a:off x="497840" y="1062038"/>
            <a:ext cx="11196320" cy="1132522"/>
          </a:xfrm>
          <a:prstGeom prst="rect">
            <a:avLst/>
          </a:prstGeom>
          <a:solidFill>
            <a:srgbClr val="434343">
              <a:alpha val="87059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1.6 billion tonnes of food waste worth </a:t>
            </a:r>
            <a:r>
              <a:rPr lang="en-CA" u="sng" dirty="0">
                <a:solidFill>
                  <a:schemeClr val="bg1"/>
                </a:solidFill>
              </a:rPr>
              <a:t>$1.2 trillion</a:t>
            </a:r>
            <a:r>
              <a:rPr lang="en-CA" dirty="0">
                <a:solidFill>
                  <a:schemeClr val="bg1"/>
                </a:solidFill>
              </a:rPr>
              <a:t>, goes to </a:t>
            </a:r>
            <a:r>
              <a:rPr lang="en-CA" u="sng" dirty="0">
                <a:solidFill>
                  <a:schemeClr val="bg1"/>
                </a:solidFill>
              </a:rPr>
              <a:t>waste</a:t>
            </a:r>
            <a:r>
              <a:rPr lang="en-CA" dirty="0">
                <a:solidFill>
                  <a:schemeClr val="bg1"/>
                </a:solidFill>
              </a:rPr>
              <a:t> annually</a:t>
            </a:r>
            <a:endParaRPr lang="en-CA" sz="1800" dirty="0">
              <a:solidFill>
                <a:schemeClr val="bg1"/>
              </a:solidFill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3662EDD-9900-41BF-89E0-5BBA2EA71885}"/>
              </a:ext>
            </a:extLst>
          </p:cNvPr>
          <p:cNvSpPr txBox="1">
            <a:spLocks/>
          </p:cNvSpPr>
          <p:nvPr/>
        </p:nvSpPr>
        <p:spPr>
          <a:xfrm>
            <a:off x="497840" y="4732815"/>
            <a:ext cx="11196320" cy="1132522"/>
          </a:xfrm>
          <a:prstGeom prst="rect">
            <a:avLst/>
          </a:prstGeom>
          <a:solidFill>
            <a:srgbClr val="00B050">
              <a:alpha val="87059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Use A.I. to predict slow-moving inventory (i.e. foods) in real-time and connect them to buyers</a:t>
            </a:r>
            <a:endParaRPr lang="en-CA" sz="1800" dirty="0">
              <a:solidFill>
                <a:schemeClr val="bg1"/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26FB23C4-F3A4-4FAD-B55C-F8FCABB985DE}"/>
              </a:ext>
            </a:extLst>
          </p:cNvPr>
          <p:cNvSpPr txBox="1">
            <a:spLocks/>
          </p:cNvSpPr>
          <p:nvPr/>
        </p:nvSpPr>
        <p:spPr>
          <a:xfrm>
            <a:off x="497840" y="2409746"/>
            <a:ext cx="11196320" cy="1132522"/>
          </a:xfrm>
          <a:prstGeom prst="rect">
            <a:avLst/>
          </a:prstGeom>
          <a:solidFill>
            <a:srgbClr val="434343">
              <a:alpha val="87059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Restaurants account for at least 160 million tonnes of food, </a:t>
            </a:r>
            <a:r>
              <a:rPr lang="en-CA" u="sng" dirty="0">
                <a:solidFill>
                  <a:schemeClr val="bg1"/>
                </a:solidFill>
              </a:rPr>
              <a:t>that’s a $120 billion opportunity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55DF43B-C4D9-49EC-8E50-F3C7AADF07CA}"/>
              </a:ext>
            </a:extLst>
          </p:cNvPr>
          <p:cNvSpPr txBox="1">
            <a:spLocks/>
          </p:cNvSpPr>
          <p:nvPr/>
        </p:nvSpPr>
        <p:spPr>
          <a:xfrm>
            <a:off x="497840" y="267018"/>
            <a:ext cx="1737360" cy="528002"/>
          </a:xfrm>
          <a:prstGeom prst="rect">
            <a:avLst/>
          </a:prstGeom>
          <a:solidFill>
            <a:srgbClr val="646464">
              <a:alpha val="87059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dirty="0">
                <a:solidFill>
                  <a:schemeClr val="bg1"/>
                </a:solidFill>
              </a:rPr>
              <a:t>Problem </a:t>
            </a:r>
            <a:endParaRPr lang="en-CA" sz="1800" dirty="0">
              <a:solidFill>
                <a:schemeClr val="bg1"/>
              </a:solidFill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91EAAFD4-36B1-42EA-834E-393412863696}"/>
              </a:ext>
            </a:extLst>
          </p:cNvPr>
          <p:cNvSpPr txBox="1">
            <a:spLocks/>
          </p:cNvSpPr>
          <p:nvPr/>
        </p:nvSpPr>
        <p:spPr>
          <a:xfrm>
            <a:off x="497840" y="4005898"/>
            <a:ext cx="1737360" cy="528002"/>
          </a:xfrm>
          <a:prstGeom prst="rect">
            <a:avLst/>
          </a:prstGeom>
          <a:solidFill>
            <a:srgbClr val="00B050">
              <a:alpha val="87059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dirty="0">
                <a:solidFill>
                  <a:schemeClr val="bg1"/>
                </a:solidFill>
              </a:rPr>
              <a:t>Solution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458D64C-B69F-4351-B06A-EDA6438C7A6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621"/>
          <a:stretch/>
        </p:blipFill>
        <p:spPr>
          <a:xfrm>
            <a:off x="11242040" y="6123608"/>
            <a:ext cx="817880" cy="53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22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E4FCC4-21A3-4B02-B70E-5DB495D96787}"/>
              </a:ext>
            </a:extLst>
          </p:cNvPr>
          <p:cNvCxnSpPr/>
          <p:nvPr/>
        </p:nvCxnSpPr>
        <p:spPr>
          <a:xfrm flipV="1">
            <a:off x="787400" y="396240"/>
            <a:ext cx="0" cy="615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E10C4B7-5A2E-4DAD-8F1E-B92C8CE517FC}"/>
              </a:ext>
            </a:extLst>
          </p:cNvPr>
          <p:cNvCxnSpPr>
            <a:cxnSpLocks/>
          </p:cNvCxnSpPr>
          <p:nvPr/>
        </p:nvCxnSpPr>
        <p:spPr>
          <a:xfrm rot="5400000" flipV="1">
            <a:off x="6121200" y="472240"/>
            <a:ext cx="0" cy="11412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B79850B-5B44-49AF-9C6C-992A266DDDF2}"/>
              </a:ext>
            </a:extLst>
          </p:cNvPr>
          <p:cNvSpPr/>
          <p:nvPr/>
        </p:nvSpPr>
        <p:spPr>
          <a:xfrm>
            <a:off x="787400" y="695960"/>
            <a:ext cx="10642596" cy="5471159"/>
          </a:xfrm>
          <a:custGeom>
            <a:avLst/>
            <a:gdLst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119880 w 10266680"/>
              <a:gd name="connsiteY3" fmla="*/ 3703320 h 6096000"/>
              <a:gd name="connsiteX4" fmla="*/ 4947920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590876 w 10266680"/>
              <a:gd name="connsiteY3" fmla="*/ 3703320 h 6096000"/>
              <a:gd name="connsiteX4" fmla="*/ 4947920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590876 w 10266680"/>
              <a:gd name="connsiteY3" fmla="*/ 3703320 h 6096000"/>
              <a:gd name="connsiteX4" fmla="*/ 5303672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9915939"/>
              <a:gd name="connsiteY0" fmla="*/ 5957192 h 5957192"/>
              <a:gd name="connsiteX1" fmla="*/ 1544099 w 9915939"/>
              <a:gd name="connsiteY1" fmla="*/ 5115560 h 5957192"/>
              <a:gd name="connsiteX2" fmla="*/ 2301019 w 9915939"/>
              <a:gd name="connsiteY2" fmla="*/ 3886200 h 5957192"/>
              <a:gd name="connsiteX3" fmla="*/ 4240135 w 9915939"/>
              <a:gd name="connsiteY3" fmla="*/ 3703320 h 5957192"/>
              <a:gd name="connsiteX4" fmla="*/ 4952931 w 9915939"/>
              <a:gd name="connsiteY4" fmla="*/ 2214880 h 5957192"/>
              <a:gd name="connsiteX5" fmla="*/ 6720619 w 9915939"/>
              <a:gd name="connsiteY5" fmla="*/ 1965960 h 5957192"/>
              <a:gd name="connsiteX6" fmla="*/ 7609619 w 9915939"/>
              <a:gd name="connsiteY6" fmla="*/ 289560 h 5957192"/>
              <a:gd name="connsiteX7" fmla="*/ 9915939 w 9915939"/>
              <a:gd name="connsiteY7" fmla="*/ 0 h 5957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15939" h="5957192">
                <a:moveTo>
                  <a:pt x="0" y="5957192"/>
                </a:moveTo>
                <a:cubicBezTo>
                  <a:pt x="726440" y="5651122"/>
                  <a:pt x="1160596" y="5460725"/>
                  <a:pt x="1544099" y="5115560"/>
                </a:cubicBezTo>
                <a:cubicBezTo>
                  <a:pt x="1927602" y="4770395"/>
                  <a:pt x="1851680" y="4121573"/>
                  <a:pt x="2301019" y="3886200"/>
                </a:cubicBezTo>
                <a:cubicBezTo>
                  <a:pt x="2750358" y="3650827"/>
                  <a:pt x="3798150" y="3981873"/>
                  <a:pt x="4240135" y="3703320"/>
                </a:cubicBezTo>
                <a:cubicBezTo>
                  <a:pt x="4682120" y="3424767"/>
                  <a:pt x="4539517" y="2504440"/>
                  <a:pt x="4952931" y="2214880"/>
                </a:cubicBezTo>
                <a:cubicBezTo>
                  <a:pt x="5366345" y="1925320"/>
                  <a:pt x="6277838" y="2286847"/>
                  <a:pt x="6720619" y="1965960"/>
                </a:cubicBezTo>
                <a:cubicBezTo>
                  <a:pt x="7163400" y="1645073"/>
                  <a:pt x="7077066" y="617220"/>
                  <a:pt x="7609619" y="289560"/>
                </a:cubicBezTo>
                <a:cubicBezTo>
                  <a:pt x="8142172" y="-38100"/>
                  <a:pt x="9443499" y="44027"/>
                  <a:pt x="9915939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5F138E67-2FF7-485B-8595-FFBF9FB58798}"/>
              </a:ext>
            </a:extLst>
          </p:cNvPr>
          <p:cNvSpPr txBox="1">
            <a:spLocks/>
          </p:cNvSpPr>
          <p:nvPr/>
        </p:nvSpPr>
        <p:spPr>
          <a:xfrm>
            <a:off x="2971804" y="3550920"/>
            <a:ext cx="1209036" cy="680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Breakfast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43A01A98-3719-4CAE-BA71-CADB047B5370}"/>
              </a:ext>
            </a:extLst>
          </p:cNvPr>
          <p:cNvSpPr txBox="1">
            <a:spLocks/>
          </p:cNvSpPr>
          <p:nvPr/>
        </p:nvSpPr>
        <p:spPr>
          <a:xfrm>
            <a:off x="5933444" y="1981200"/>
            <a:ext cx="1209036" cy="680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Lunch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113A8E31-475E-4AC6-9783-17684264B1EC}"/>
              </a:ext>
            </a:extLst>
          </p:cNvPr>
          <p:cNvSpPr txBox="1">
            <a:spLocks/>
          </p:cNvSpPr>
          <p:nvPr/>
        </p:nvSpPr>
        <p:spPr>
          <a:xfrm>
            <a:off x="8829037" y="280971"/>
            <a:ext cx="1209036" cy="680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Dinner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4F715234-BE97-4CD1-A2A8-8A192B699D04}"/>
              </a:ext>
            </a:extLst>
          </p:cNvPr>
          <p:cNvSpPr txBox="1">
            <a:spLocks/>
          </p:cNvSpPr>
          <p:nvPr/>
        </p:nvSpPr>
        <p:spPr>
          <a:xfrm>
            <a:off x="5476242" y="6247765"/>
            <a:ext cx="1209036" cy="5448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Time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D5619C9C-9DF4-47ED-8D9B-178FB940BDC5}"/>
              </a:ext>
            </a:extLst>
          </p:cNvPr>
          <p:cNvSpPr txBox="1">
            <a:spLocks/>
          </p:cNvSpPr>
          <p:nvPr/>
        </p:nvSpPr>
        <p:spPr>
          <a:xfrm>
            <a:off x="624830" y="273658"/>
            <a:ext cx="1209036" cy="5448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Sales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A1CB87F-3D61-4018-9E36-B24E14006A11}"/>
              </a:ext>
            </a:extLst>
          </p:cNvPr>
          <p:cNvSpPr/>
          <p:nvPr/>
        </p:nvSpPr>
        <p:spPr>
          <a:xfrm>
            <a:off x="2880652" y="2795111"/>
            <a:ext cx="1391340" cy="9284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6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075853-D5D7-45EB-8AE0-4AD6D6B958F7}"/>
              </a:ext>
            </a:extLst>
          </p:cNvPr>
          <p:cNvSpPr/>
          <p:nvPr/>
        </p:nvSpPr>
        <p:spPr>
          <a:xfrm>
            <a:off x="5842292" y="1271849"/>
            <a:ext cx="1391340" cy="9284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6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6A7528-4F51-4490-8B1F-44F2893C3E5F}"/>
              </a:ext>
            </a:extLst>
          </p:cNvPr>
          <p:cNvSpPr/>
          <p:nvPr/>
        </p:nvSpPr>
        <p:spPr>
          <a:xfrm>
            <a:off x="8737885" y="-252795"/>
            <a:ext cx="1391340" cy="9284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6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EB5D58F-4CA7-4B07-AB64-519D4B2875DF}"/>
              </a:ext>
            </a:extLst>
          </p:cNvPr>
          <p:cNvSpPr/>
          <p:nvPr/>
        </p:nvSpPr>
        <p:spPr>
          <a:xfrm>
            <a:off x="8096491" y="2881239"/>
            <a:ext cx="2714254" cy="270080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200" b="1" dirty="0">
                <a:solidFill>
                  <a:srgbClr val="FF0000"/>
                </a:solidFill>
              </a:rPr>
              <a:t>80 – 90% of sales</a:t>
            </a:r>
          </a:p>
        </p:txBody>
      </p:sp>
    </p:spTree>
    <p:extLst>
      <p:ext uri="{BB962C8B-B14F-4D97-AF65-F5344CB8AC3E}">
        <p14:creationId xmlns:p14="http://schemas.microsoft.com/office/powerpoint/2010/main" val="729764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E4FCC4-21A3-4B02-B70E-5DB495D96787}"/>
              </a:ext>
            </a:extLst>
          </p:cNvPr>
          <p:cNvCxnSpPr/>
          <p:nvPr/>
        </p:nvCxnSpPr>
        <p:spPr>
          <a:xfrm flipV="1">
            <a:off x="787400" y="396240"/>
            <a:ext cx="0" cy="615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E10C4B7-5A2E-4DAD-8F1E-B92C8CE517FC}"/>
              </a:ext>
            </a:extLst>
          </p:cNvPr>
          <p:cNvCxnSpPr>
            <a:cxnSpLocks/>
          </p:cNvCxnSpPr>
          <p:nvPr/>
        </p:nvCxnSpPr>
        <p:spPr>
          <a:xfrm rot="5400000" flipV="1">
            <a:off x="6121200" y="472240"/>
            <a:ext cx="0" cy="11412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C1CBFF9-2AD5-4031-A315-AF1C0DF5A643}"/>
              </a:ext>
            </a:extLst>
          </p:cNvPr>
          <p:cNvSpPr/>
          <p:nvPr/>
        </p:nvSpPr>
        <p:spPr>
          <a:xfrm>
            <a:off x="4231640" y="288866"/>
            <a:ext cx="1518916" cy="58642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4CD9AC8-3122-4703-ADB7-F85AE396A45F}"/>
              </a:ext>
            </a:extLst>
          </p:cNvPr>
          <p:cNvSpPr/>
          <p:nvPr/>
        </p:nvSpPr>
        <p:spPr>
          <a:xfrm>
            <a:off x="7063736" y="288866"/>
            <a:ext cx="1518916" cy="58642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10FFA4-CF5E-4166-8969-EE96351030CF}"/>
              </a:ext>
            </a:extLst>
          </p:cNvPr>
          <p:cNvSpPr/>
          <p:nvPr/>
        </p:nvSpPr>
        <p:spPr>
          <a:xfrm>
            <a:off x="10220961" y="288866"/>
            <a:ext cx="1391923" cy="58642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B79850B-5B44-49AF-9C6C-992A266DDDF2}"/>
              </a:ext>
            </a:extLst>
          </p:cNvPr>
          <p:cNvSpPr/>
          <p:nvPr/>
        </p:nvSpPr>
        <p:spPr>
          <a:xfrm>
            <a:off x="787400" y="695960"/>
            <a:ext cx="10642596" cy="5471159"/>
          </a:xfrm>
          <a:custGeom>
            <a:avLst/>
            <a:gdLst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119880 w 10266680"/>
              <a:gd name="connsiteY3" fmla="*/ 3703320 h 6096000"/>
              <a:gd name="connsiteX4" fmla="*/ 4947920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590876 w 10266680"/>
              <a:gd name="connsiteY3" fmla="*/ 3703320 h 6096000"/>
              <a:gd name="connsiteX4" fmla="*/ 4947920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590876 w 10266680"/>
              <a:gd name="connsiteY3" fmla="*/ 3703320 h 6096000"/>
              <a:gd name="connsiteX4" fmla="*/ 5303672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9915939"/>
              <a:gd name="connsiteY0" fmla="*/ 5957192 h 5957192"/>
              <a:gd name="connsiteX1" fmla="*/ 1544099 w 9915939"/>
              <a:gd name="connsiteY1" fmla="*/ 5115560 h 5957192"/>
              <a:gd name="connsiteX2" fmla="*/ 2301019 w 9915939"/>
              <a:gd name="connsiteY2" fmla="*/ 3886200 h 5957192"/>
              <a:gd name="connsiteX3" fmla="*/ 4240135 w 9915939"/>
              <a:gd name="connsiteY3" fmla="*/ 3703320 h 5957192"/>
              <a:gd name="connsiteX4" fmla="*/ 4952931 w 9915939"/>
              <a:gd name="connsiteY4" fmla="*/ 2214880 h 5957192"/>
              <a:gd name="connsiteX5" fmla="*/ 6720619 w 9915939"/>
              <a:gd name="connsiteY5" fmla="*/ 1965960 h 5957192"/>
              <a:gd name="connsiteX6" fmla="*/ 7609619 w 9915939"/>
              <a:gd name="connsiteY6" fmla="*/ 289560 h 5957192"/>
              <a:gd name="connsiteX7" fmla="*/ 9915939 w 9915939"/>
              <a:gd name="connsiteY7" fmla="*/ 0 h 5957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15939" h="5957192">
                <a:moveTo>
                  <a:pt x="0" y="5957192"/>
                </a:moveTo>
                <a:cubicBezTo>
                  <a:pt x="726440" y="5651122"/>
                  <a:pt x="1160596" y="5460725"/>
                  <a:pt x="1544099" y="5115560"/>
                </a:cubicBezTo>
                <a:cubicBezTo>
                  <a:pt x="1927602" y="4770395"/>
                  <a:pt x="1851680" y="4121573"/>
                  <a:pt x="2301019" y="3886200"/>
                </a:cubicBezTo>
                <a:cubicBezTo>
                  <a:pt x="2750358" y="3650827"/>
                  <a:pt x="3798150" y="3981873"/>
                  <a:pt x="4240135" y="3703320"/>
                </a:cubicBezTo>
                <a:cubicBezTo>
                  <a:pt x="4682120" y="3424767"/>
                  <a:pt x="4539517" y="2504440"/>
                  <a:pt x="4952931" y="2214880"/>
                </a:cubicBezTo>
                <a:cubicBezTo>
                  <a:pt x="5366345" y="1925320"/>
                  <a:pt x="6277838" y="2286847"/>
                  <a:pt x="6720619" y="1965960"/>
                </a:cubicBezTo>
                <a:cubicBezTo>
                  <a:pt x="7163400" y="1645073"/>
                  <a:pt x="7077066" y="617220"/>
                  <a:pt x="7609619" y="289560"/>
                </a:cubicBezTo>
                <a:cubicBezTo>
                  <a:pt x="8142172" y="-38100"/>
                  <a:pt x="9443499" y="44027"/>
                  <a:pt x="9915939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5F138E67-2FF7-485B-8595-FFBF9FB58798}"/>
              </a:ext>
            </a:extLst>
          </p:cNvPr>
          <p:cNvSpPr txBox="1">
            <a:spLocks/>
          </p:cNvSpPr>
          <p:nvPr/>
        </p:nvSpPr>
        <p:spPr>
          <a:xfrm>
            <a:off x="2971804" y="3550920"/>
            <a:ext cx="1209036" cy="680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Breakfast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43A01A98-3719-4CAE-BA71-CADB047B5370}"/>
              </a:ext>
            </a:extLst>
          </p:cNvPr>
          <p:cNvSpPr txBox="1">
            <a:spLocks/>
          </p:cNvSpPr>
          <p:nvPr/>
        </p:nvSpPr>
        <p:spPr>
          <a:xfrm>
            <a:off x="5933444" y="1981200"/>
            <a:ext cx="1209036" cy="680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Lunch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113A8E31-475E-4AC6-9783-17684264B1EC}"/>
              </a:ext>
            </a:extLst>
          </p:cNvPr>
          <p:cNvSpPr txBox="1">
            <a:spLocks/>
          </p:cNvSpPr>
          <p:nvPr/>
        </p:nvSpPr>
        <p:spPr>
          <a:xfrm>
            <a:off x="8829037" y="205740"/>
            <a:ext cx="1209036" cy="680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Dinner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7129F4ED-6346-4D85-9C14-B0F1C3C743A6}"/>
              </a:ext>
            </a:extLst>
          </p:cNvPr>
          <p:cNvSpPr txBox="1">
            <a:spLocks/>
          </p:cNvSpPr>
          <p:nvPr/>
        </p:nvSpPr>
        <p:spPr>
          <a:xfrm>
            <a:off x="1004609" y="1457960"/>
            <a:ext cx="2936563" cy="17887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000" dirty="0"/>
              <a:t>Use real-time analytics to predict </a:t>
            </a:r>
            <a:r>
              <a:rPr lang="en-CA" sz="2000" b="1" dirty="0"/>
              <a:t>slow-moving inventory </a:t>
            </a:r>
            <a:r>
              <a:rPr lang="en-CA" sz="2000" dirty="0"/>
              <a:t>throughout the day</a:t>
            </a:r>
            <a:r>
              <a:rPr lang="en-CA" sz="2000" b="1" dirty="0"/>
              <a:t>, discount them, and push them into the slow sales zone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5B9A53AD-963E-4D5B-A692-89F98BBB3521}"/>
              </a:ext>
            </a:extLst>
          </p:cNvPr>
          <p:cNvSpPr txBox="1">
            <a:spLocks/>
          </p:cNvSpPr>
          <p:nvPr/>
        </p:nvSpPr>
        <p:spPr>
          <a:xfrm>
            <a:off x="4231639" y="921061"/>
            <a:ext cx="1518918" cy="6223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>
                <a:solidFill>
                  <a:srgbClr val="0070C0"/>
                </a:solidFill>
              </a:rPr>
              <a:t>Slow sales</a:t>
            </a:r>
          </a:p>
        </p:txBody>
      </p:sp>
      <p:sp>
        <p:nvSpPr>
          <p:cNvPr id="34" name="Subtitle 2">
            <a:extLst>
              <a:ext uri="{FF2B5EF4-FFF2-40B4-BE49-F238E27FC236}">
                <a16:creationId xmlns:a16="http://schemas.microsoft.com/office/drawing/2014/main" id="{D793752B-D724-4F5B-802F-3379736CB695}"/>
              </a:ext>
            </a:extLst>
          </p:cNvPr>
          <p:cNvSpPr txBox="1">
            <a:spLocks/>
          </p:cNvSpPr>
          <p:nvPr/>
        </p:nvSpPr>
        <p:spPr>
          <a:xfrm>
            <a:off x="7056119" y="921061"/>
            <a:ext cx="1518918" cy="6223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>
                <a:solidFill>
                  <a:srgbClr val="0070C0"/>
                </a:solidFill>
              </a:rPr>
              <a:t>Slow sales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66CCE13A-E2F8-48D2-8A81-AE27ABF8DE3B}"/>
              </a:ext>
            </a:extLst>
          </p:cNvPr>
          <p:cNvSpPr txBox="1">
            <a:spLocks/>
          </p:cNvSpPr>
          <p:nvPr/>
        </p:nvSpPr>
        <p:spPr>
          <a:xfrm>
            <a:off x="10220961" y="921061"/>
            <a:ext cx="1391922" cy="6223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>
                <a:solidFill>
                  <a:srgbClr val="0070C0"/>
                </a:solidFill>
              </a:rPr>
              <a:t>Slow sales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4F715234-BE97-4CD1-A2A8-8A192B699D04}"/>
              </a:ext>
            </a:extLst>
          </p:cNvPr>
          <p:cNvSpPr txBox="1">
            <a:spLocks/>
          </p:cNvSpPr>
          <p:nvPr/>
        </p:nvSpPr>
        <p:spPr>
          <a:xfrm>
            <a:off x="5476242" y="6247765"/>
            <a:ext cx="1209036" cy="5448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Time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D5619C9C-9DF4-47ED-8D9B-178FB940BDC5}"/>
              </a:ext>
            </a:extLst>
          </p:cNvPr>
          <p:cNvSpPr txBox="1">
            <a:spLocks/>
          </p:cNvSpPr>
          <p:nvPr/>
        </p:nvSpPr>
        <p:spPr>
          <a:xfrm>
            <a:off x="624830" y="273658"/>
            <a:ext cx="1209036" cy="5448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Sales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B1C5C122-5836-4761-AE9F-B3C0863CA8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21"/>
          <a:stretch/>
        </p:blipFill>
        <p:spPr>
          <a:xfrm>
            <a:off x="1728491" y="452900"/>
            <a:ext cx="1394437" cy="90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187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E4FCC4-21A3-4B02-B70E-5DB495D96787}"/>
              </a:ext>
            </a:extLst>
          </p:cNvPr>
          <p:cNvCxnSpPr/>
          <p:nvPr/>
        </p:nvCxnSpPr>
        <p:spPr>
          <a:xfrm flipV="1">
            <a:off x="802640" y="508000"/>
            <a:ext cx="0" cy="615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E10C4B7-5A2E-4DAD-8F1E-B92C8CE517FC}"/>
              </a:ext>
            </a:extLst>
          </p:cNvPr>
          <p:cNvCxnSpPr>
            <a:cxnSpLocks/>
          </p:cNvCxnSpPr>
          <p:nvPr/>
        </p:nvCxnSpPr>
        <p:spPr>
          <a:xfrm rot="5400000" flipV="1">
            <a:off x="6136440" y="584000"/>
            <a:ext cx="0" cy="11412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C1CBFF9-2AD5-4031-A315-AF1C0DF5A643}"/>
              </a:ext>
            </a:extLst>
          </p:cNvPr>
          <p:cNvSpPr/>
          <p:nvPr/>
        </p:nvSpPr>
        <p:spPr>
          <a:xfrm>
            <a:off x="4246880" y="400626"/>
            <a:ext cx="1518916" cy="58642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4CD9AC8-3122-4703-ADB7-F85AE396A45F}"/>
              </a:ext>
            </a:extLst>
          </p:cNvPr>
          <p:cNvSpPr/>
          <p:nvPr/>
        </p:nvSpPr>
        <p:spPr>
          <a:xfrm>
            <a:off x="7078976" y="400626"/>
            <a:ext cx="1518916" cy="58642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10FFA4-CF5E-4166-8969-EE96351030CF}"/>
              </a:ext>
            </a:extLst>
          </p:cNvPr>
          <p:cNvSpPr/>
          <p:nvPr/>
        </p:nvSpPr>
        <p:spPr>
          <a:xfrm>
            <a:off x="10236201" y="400626"/>
            <a:ext cx="1391923" cy="58642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B79850B-5B44-49AF-9C6C-992A266DDDF2}"/>
              </a:ext>
            </a:extLst>
          </p:cNvPr>
          <p:cNvSpPr/>
          <p:nvPr/>
        </p:nvSpPr>
        <p:spPr>
          <a:xfrm>
            <a:off x="802640" y="807720"/>
            <a:ext cx="10642596" cy="5471159"/>
          </a:xfrm>
          <a:custGeom>
            <a:avLst/>
            <a:gdLst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119880 w 10266680"/>
              <a:gd name="connsiteY3" fmla="*/ 3703320 h 6096000"/>
              <a:gd name="connsiteX4" fmla="*/ 4947920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590876 w 10266680"/>
              <a:gd name="connsiteY3" fmla="*/ 3703320 h 6096000"/>
              <a:gd name="connsiteX4" fmla="*/ 4947920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590876 w 10266680"/>
              <a:gd name="connsiteY3" fmla="*/ 3703320 h 6096000"/>
              <a:gd name="connsiteX4" fmla="*/ 5303672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9915939"/>
              <a:gd name="connsiteY0" fmla="*/ 5957192 h 5957192"/>
              <a:gd name="connsiteX1" fmla="*/ 1544099 w 9915939"/>
              <a:gd name="connsiteY1" fmla="*/ 5115560 h 5957192"/>
              <a:gd name="connsiteX2" fmla="*/ 2301019 w 9915939"/>
              <a:gd name="connsiteY2" fmla="*/ 3886200 h 5957192"/>
              <a:gd name="connsiteX3" fmla="*/ 4240135 w 9915939"/>
              <a:gd name="connsiteY3" fmla="*/ 3703320 h 5957192"/>
              <a:gd name="connsiteX4" fmla="*/ 4952931 w 9915939"/>
              <a:gd name="connsiteY4" fmla="*/ 2214880 h 5957192"/>
              <a:gd name="connsiteX5" fmla="*/ 6720619 w 9915939"/>
              <a:gd name="connsiteY5" fmla="*/ 1965960 h 5957192"/>
              <a:gd name="connsiteX6" fmla="*/ 7609619 w 9915939"/>
              <a:gd name="connsiteY6" fmla="*/ 289560 h 5957192"/>
              <a:gd name="connsiteX7" fmla="*/ 9915939 w 9915939"/>
              <a:gd name="connsiteY7" fmla="*/ 0 h 5957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15939" h="5957192">
                <a:moveTo>
                  <a:pt x="0" y="5957192"/>
                </a:moveTo>
                <a:cubicBezTo>
                  <a:pt x="726440" y="5651122"/>
                  <a:pt x="1160596" y="5460725"/>
                  <a:pt x="1544099" y="5115560"/>
                </a:cubicBezTo>
                <a:cubicBezTo>
                  <a:pt x="1927602" y="4770395"/>
                  <a:pt x="1851680" y="4121573"/>
                  <a:pt x="2301019" y="3886200"/>
                </a:cubicBezTo>
                <a:cubicBezTo>
                  <a:pt x="2750358" y="3650827"/>
                  <a:pt x="3798150" y="3981873"/>
                  <a:pt x="4240135" y="3703320"/>
                </a:cubicBezTo>
                <a:cubicBezTo>
                  <a:pt x="4682120" y="3424767"/>
                  <a:pt x="4539517" y="2504440"/>
                  <a:pt x="4952931" y="2214880"/>
                </a:cubicBezTo>
                <a:cubicBezTo>
                  <a:pt x="5366345" y="1925320"/>
                  <a:pt x="6277838" y="2286847"/>
                  <a:pt x="6720619" y="1965960"/>
                </a:cubicBezTo>
                <a:cubicBezTo>
                  <a:pt x="7163400" y="1645073"/>
                  <a:pt x="7077066" y="617220"/>
                  <a:pt x="7609619" y="289560"/>
                </a:cubicBezTo>
                <a:cubicBezTo>
                  <a:pt x="8142172" y="-38100"/>
                  <a:pt x="9443499" y="44027"/>
                  <a:pt x="9915939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EF3D643-4316-49FE-B393-FCD425ECA359}"/>
              </a:ext>
            </a:extLst>
          </p:cNvPr>
          <p:cNvSpPr/>
          <p:nvPr/>
        </p:nvSpPr>
        <p:spPr>
          <a:xfrm>
            <a:off x="802640" y="355600"/>
            <a:ext cx="10500356" cy="5928359"/>
          </a:xfrm>
          <a:custGeom>
            <a:avLst/>
            <a:gdLst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119880 w 10266680"/>
              <a:gd name="connsiteY3" fmla="*/ 3703320 h 6096000"/>
              <a:gd name="connsiteX4" fmla="*/ 4947920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590876 w 10266680"/>
              <a:gd name="connsiteY3" fmla="*/ 3703320 h 6096000"/>
              <a:gd name="connsiteX4" fmla="*/ 4947920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10266680"/>
              <a:gd name="connsiteY0" fmla="*/ 6096000 h 6096000"/>
              <a:gd name="connsiteX1" fmla="*/ 1894840 w 10266680"/>
              <a:gd name="connsiteY1" fmla="*/ 5115560 h 6096000"/>
              <a:gd name="connsiteX2" fmla="*/ 2651760 w 10266680"/>
              <a:gd name="connsiteY2" fmla="*/ 3886200 h 6096000"/>
              <a:gd name="connsiteX3" fmla="*/ 4590876 w 10266680"/>
              <a:gd name="connsiteY3" fmla="*/ 3703320 h 6096000"/>
              <a:gd name="connsiteX4" fmla="*/ 5303672 w 10266680"/>
              <a:gd name="connsiteY4" fmla="*/ 2214880 h 6096000"/>
              <a:gd name="connsiteX5" fmla="*/ 7071360 w 10266680"/>
              <a:gd name="connsiteY5" fmla="*/ 1965960 h 6096000"/>
              <a:gd name="connsiteX6" fmla="*/ 7960360 w 10266680"/>
              <a:gd name="connsiteY6" fmla="*/ 289560 h 6096000"/>
              <a:gd name="connsiteX7" fmla="*/ 10266680 w 10266680"/>
              <a:gd name="connsiteY7" fmla="*/ 0 h 6096000"/>
              <a:gd name="connsiteX0" fmla="*/ 0 w 9915939"/>
              <a:gd name="connsiteY0" fmla="*/ 5957192 h 5957192"/>
              <a:gd name="connsiteX1" fmla="*/ 1544099 w 9915939"/>
              <a:gd name="connsiteY1" fmla="*/ 5115560 h 5957192"/>
              <a:gd name="connsiteX2" fmla="*/ 2301019 w 9915939"/>
              <a:gd name="connsiteY2" fmla="*/ 3886200 h 5957192"/>
              <a:gd name="connsiteX3" fmla="*/ 4240135 w 9915939"/>
              <a:gd name="connsiteY3" fmla="*/ 3703320 h 5957192"/>
              <a:gd name="connsiteX4" fmla="*/ 4952931 w 9915939"/>
              <a:gd name="connsiteY4" fmla="*/ 2214880 h 5957192"/>
              <a:gd name="connsiteX5" fmla="*/ 6720619 w 9915939"/>
              <a:gd name="connsiteY5" fmla="*/ 1965960 h 5957192"/>
              <a:gd name="connsiteX6" fmla="*/ 7609619 w 9915939"/>
              <a:gd name="connsiteY6" fmla="*/ 289560 h 5957192"/>
              <a:gd name="connsiteX7" fmla="*/ 9915939 w 9915939"/>
              <a:gd name="connsiteY7" fmla="*/ 0 h 5957192"/>
              <a:gd name="connsiteX0" fmla="*/ 0 w 9915939"/>
              <a:gd name="connsiteY0" fmla="*/ 5957192 h 5957192"/>
              <a:gd name="connsiteX1" fmla="*/ 1544099 w 9915939"/>
              <a:gd name="connsiteY1" fmla="*/ 5115560 h 5957192"/>
              <a:gd name="connsiteX2" fmla="*/ 2301019 w 9915939"/>
              <a:gd name="connsiteY2" fmla="*/ 3886200 h 5957192"/>
              <a:gd name="connsiteX3" fmla="*/ 4008211 w 9915939"/>
              <a:gd name="connsiteY3" fmla="*/ 3172317 h 5957192"/>
              <a:gd name="connsiteX4" fmla="*/ 4952931 w 9915939"/>
              <a:gd name="connsiteY4" fmla="*/ 2214880 h 5957192"/>
              <a:gd name="connsiteX5" fmla="*/ 6720619 w 9915939"/>
              <a:gd name="connsiteY5" fmla="*/ 1965960 h 5957192"/>
              <a:gd name="connsiteX6" fmla="*/ 7609619 w 9915939"/>
              <a:gd name="connsiteY6" fmla="*/ 289560 h 5957192"/>
              <a:gd name="connsiteX7" fmla="*/ 9915939 w 9915939"/>
              <a:gd name="connsiteY7" fmla="*/ 0 h 5957192"/>
              <a:gd name="connsiteX0" fmla="*/ 0 w 9915939"/>
              <a:gd name="connsiteY0" fmla="*/ 5957192 h 5957192"/>
              <a:gd name="connsiteX1" fmla="*/ 1544099 w 9915939"/>
              <a:gd name="connsiteY1" fmla="*/ 5115560 h 5957192"/>
              <a:gd name="connsiteX2" fmla="*/ 2301019 w 9915939"/>
              <a:gd name="connsiteY2" fmla="*/ 3886200 h 5957192"/>
              <a:gd name="connsiteX3" fmla="*/ 4008211 w 9915939"/>
              <a:gd name="connsiteY3" fmla="*/ 3172317 h 5957192"/>
              <a:gd name="connsiteX4" fmla="*/ 4952931 w 9915939"/>
              <a:gd name="connsiteY4" fmla="*/ 2214880 h 5957192"/>
              <a:gd name="connsiteX5" fmla="*/ 6573892 w 9915939"/>
              <a:gd name="connsiteY5" fmla="*/ 1418363 h 5957192"/>
              <a:gd name="connsiteX6" fmla="*/ 7609619 w 9915939"/>
              <a:gd name="connsiteY6" fmla="*/ 289560 h 5957192"/>
              <a:gd name="connsiteX7" fmla="*/ 9915939 w 9915939"/>
              <a:gd name="connsiteY7" fmla="*/ 0 h 5957192"/>
              <a:gd name="connsiteX0" fmla="*/ 0 w 9826009"/>
              <a:gd name="connsiteY0" fmla="*/ 6305663 h 6305663"/>
              <a:gd name="connsiteX1" fmla="*/ 1544099 w 9826009"/>
              <a:gd name="connsiteY1" fmla="*/ 5464031 h 6305663"/>
              <a:gd name="connsiteX2" fmla="*/ 2301019 w 9826009"/>
              <a:gd name="connsiteY2" fmla="*/ 4234671 h 6305663"/>
              <a:gd name="connsiteX3" fmla="*/ 4008211 w 9826009"/>
              <a:gd name="connsiteY3" fmla="*/ 3520788 h 6305663"/>
              <a:gd name="connsiteX4" fmla="*/ 4952931 w 9826009"/>
              <a:gd name="connsiteY4" fmla="*/ 2563351 h 6305663"/>
              <a:gd name="connsiteX5" fmla="*/ 6573892 w 9826009"/>
              <a:gd name="connsiteY5" fmla="*/ 1766834 h 6305663"/>
              <a:gd name="connsiteX6" fmla="*/ 7609619 w 9826009"/>
              <a:gd name="connsiteY6" fmla="*/ 638031 h 6305663"/>
              <a:gd name="connsiteX7" fmla="*/ 9826009 w 9826009"/>
              <a:gd name="connsiteY7" fmla="*/ 0 h 6305663"/>
              <a:gd name="connsiteX0" fmla="*/ 0 w 9783411"/>
              <a:gd name="connsiteY0" fmla="*/ 6455008 h 6455008"/>
              <a:gd name="connsiteX1" fmla="*/ 1544099 w 9783411"/>
              <a:gd name="connsiteY1" fmla="*/ 5613376 h 6455008"/>
              <a:gd name="connsiteX2" fmla="*/ 2301019 w 9783411"/>
              <a:gd name="connsiteY2" fmla="*/ 4384016 h 6455008"/>
              <a:gd name="connsiteX3" fmla="*/ 4008211 w 9783411"/>
              <a:gd name="connsiteY3" fmla="*/ 3670133 h 6455008"/>
              <a:gd name="connsiteX4" fmla="*/ 4952931 w 9783411"/>
              <a:gd name="connsiteY4" fmla="*/ 2712696 h 6455008"/>
              <a:gd name="connsiteX5" fmla="*/ 6573892 w 9783411"/>
              <a:gd name="connsiteY5" fmla="*/ 1916179 h 6455008"/>
              <a:gd name="connsiteX6" fmla="*/ 7609619 w 9783411"/>
              <a:gd name="connsiteY6" fmla="*/ 787376 h 6455008"/>
              <a:gd name="connsiteX7" fmla="*/ 9783411 w 9783411"/>
              <a:gd name="connsiteY7" fmla="*/ 0 h 6455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783411" h="6455008">
                <a:moveTo>
                  <a:pt x="0" y="6455008"/>
                </a:moveTo>
                <a:cubicBezTo>
                  <a:pt x="726440" y="6148938"/>
                  <a:pt x="1160596" y="5958541"/>
                  <a:pt x="1544099" y="5613376"/>
                </a:cubicBezTo>
                <a:cubicBezTo>
                  <a:pt x="1927602" y="5268211"/>
                  <a:pt x="1890334" y="4707890"/>
                  <a:pt x="2301019" y="4384016"/>
                </a:cubicBezTo>
                <a:cubicBezTo>
                  <a:pt x="2711704" y="4060142"/>
                  <a:pt x="3566226" y="3948686"/>
                  <a:pt x="4008211" y="3670133"/>
                </a:cubicBezTo>
                <a:cubicBezTo>
                  <a:pt x="4450196" y="3391580"/>
                  <a:pt x="4525318" y="3005022"/>
                  <a:pt x="4952931" y="2712696"/>
                </a:cubicBezTo>
                <a:cubicBezTo>
                  <a:pt x="5380544" y="2420370"/>
                  <a:pt x="6131111" y="2237066"/>
                  <a:pt x="6573892" y="1916179"/>
                </a:cubicBezTo>
                <a:cubicBezTo>
                  <a:pt x="7016673" y="1595292"/>
                  <a:pt x="7074699" y="1106739"/>
                  <a:pt x="7609619" y="787376"/>
                </a:cubicBezTo>
                <a:cubicBezTo>
                  <a:pt x="8144539" y="468013"/>
                  <a:pt x="9310971" y="44027"/>
                  <a:pt x="9783411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5F138E67-2FF7-485B-8595-FFBF9FB58798}"/>
              </a:ext>
            </a:extLst>
          </p:cNvPr>
          <p:cNvSpPr txBox="1">
            <a:spLocks/>
          </p:cNvSpPr>
          <p:nvPr/>
        </p:nvSpPr>
        <p:spPr>
          <a:xfrm>
            <a:off x="2608571" y="3543299"/>
            <a:ext cx="1209036" cy="680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Breakfast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43A01A98-3719-4CAE-BA71-CADB047B5370}"/>
              </a:ext>
            </a:extLst>
          </p:cNvPr>
          <p:cNvSpPr txBox="1">
            <a:spLocks/>
          </p:cNvSpPr>
          <p:nvPr/>
        </p:nvSpPr>
        <p:spPr>
          <a:xfrm>
            <a:off x="5765797" y="1989917"/>
            <a:ext cx="1209036" cy="680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Lunch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113A8E31-475E-4AC6-9783-17684264B1EC}"/>
              </a:ext>
            </a:extLst>
          </p:cNvPr>
          <p:cNvSpPr txBox="1">
            <a:spLocks/>
          </p:cNvSpPr>
          <p:nvPr/>
        </p:nvSpPr>
        <p:spPr>
          <a:xfrm>
            <a:off x="8812528" y="273061"/>
            <a:ext cx="1209036" cy="680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Dinner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E57F605-38B4-47A2-8E4F-31E49E3F8ACA}"/>
              </a:ext>
            </a:extLst>
          </p:cNvPr>
          <p:cNvCxnSpPr>
            <a:cxnSpLocks/>
          </p:cNvCxnSpPr>
          <p:nvPr/>
        </p:nvCxnSpPr>
        <p:spPr>
          <a:xfrm flipV="1">
            <a:off x="5259991" y="3638926"/>
            <a:ext cx="0" cy="585093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ubtitle 2">
            <a:extLst>
              <a:ext uri="{FF2B5EF4-FFF2-40B4-BE49-F238E27FC236}">
                <a16:creationId xmlns:a16="http://schemas.microsoft.com/office/drawing/2014/main" id="{496CE8B1-D888-4B89-92AD-81E61DCA38DA}"/>
              </a:ext>
            </a:extLst>
          </p:cNvPr>
          <p:cNvSpPr txBox="1">
            <a:spLocks/>
          </p:cNvSpPr>
          <p:nvPr/>
        </p:nvSpPr>
        <p:spPr>
          <a:xfrm>
            <a:off x="957586" y="1952374"/>
            <a:ext cx="3119108" cy="12039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000" dirty="0"/>
              <a:t>Transform </a:t>
            </a:r>
            <a:r>
              <a:rPr lang="en-CA" sz="2000" b="1" dirty="0"/>
              <a:t>slow-moving inventory </a:t>
            </a:r>
            <a:r>
              <a:rPr lang="en-CA" sz="2000" dirty="0"/>
              <a:t>into </a:t>
            </a:r>
            <a:r>
              <a:rPr lang="en-CA" sz="2000" b="1" dirty="0"/>
              <a:t>actual sales </a:t>
            </a:r>
            <a:r>
              <a:rPr lang="en-CA" sz="2000" dirty="0"/>
              <a:t>done through our platform</a:t>
            </a:r>
            <a:endParaRPr lang="en-CA" sz="2000" b="1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BE92408B-E247-4705-B176-E3A0D4756D4B}"/>
              </a:ext>
            </a:extLst>
          </p:cNvPr>
          <p:cNvSpPr txBox="1">
            <a:spLocks/>
          </p:cNvSpPr>
          <p:nvPr/>
        </p:nvSpPr>
        <p:spPr>
          <a:xfrm>
            <a:off x="5491482" y="6254028"/>
            <a:ext cx="1209036" cy="5448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Time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9DEB43A-10AE-4FAC-BBBF-A3AAE63A3E04}"/>
              </a:ext>
            </a:extLst>
          </p:cNvPr>
          <p:cNvSpPr txBox="1">
            <a:spLocks/>
          </p:cNvSpPr>
          <p:nvPr/>
        </p:nvSpPr>
        <p:spPr>
          <a:xfrm>
            <a:off x="198121" y="45057"/>
            <a:ext cx="1209036" cy="5448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/>
              <a:t>Sales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BEF10F8-5BC2-47DE-8C27-83D14BF2AE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21"/>
          <a:stretch/>
        </p:blipFill>
        <p:spPr>
          <a:xfrm>
            <a:off x="1958996" y="891453"/>
            <a:ext cx="1394437" cy="905649"/>
          </a:xfrm>
          <a:prstGeom prst="rect">
            <a:avLst/>
          </a:prstGeom>
        </p:spPr>
      </p:pic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C6C998E-80F2-4B74-8323-619E9DB46948}"/>
              </a:ext>
            </a:extLst>
          </p:cNvPr>
          <p:cNvCxnSpPr>
            <a:cxnSpLocks/>
          </p:cNvCxnSpPr>
          <p:nvPr/>
        </p:nvCxnSpPr>
        <p:spPr>
          <a:xfrm flipV="1">
            <a:off x="7915815" y="2085544"/>
            <a:ext cx="0" cy="585093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8906415-F7B0-4327-9A2A-47E139985693}"/>
              </a:ext>
            </a:extLst>
          </p:cNvPr>
          <p:cNvCxnSpPr>
            <a:cxnSpLocks/>
          </p:cNvCxnSpPr>
          <p:nvPr/>
        </p:nvCxnSpPr>
        <p:spPr>
          <a:xfrm flipV="1">
            <a:off x="11306741" y="355942"/>
            <a:ext cx="0" cy="46800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Subtitle 2">
            <a:extLst>
              <a:ext uri="{FF2B5EF4-FFF2-40B4-BE49-F238E27FC236}">
                <a16:creationId xmlns:a16="http://schemas.microsoft.com/office/drawing/2014/main" id="{7E82A1F2-2EB0-4ADD-9D1C-217FD84DCFA3}"/>
              </a:ext>
            </a:extLst>
          </p:cNvPr>
          <p:cNvSpPr txBox="1">
            <a:spLocks/>
          </p:cNvSpPr>
          <p:nvPr/>
        </p:nvSpPr>
        <p:spPr>
          <a:xfrm>
            <a:off x="4271890" y="394449"/>
            <a:ext cx="1518918" cy="312464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en-CA" sz="1600" b="1" dirty="0">
                <a:solidFill>
                  <a:srgbClr val="FF0000"/>
                </a:solidFill>
              </a:rPr>
              <a:t>More core sales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1600" b="1" dirty="0">
                <a:solidFill>
                  <a:srgbClr val="FF0000"/>
                </a:solidFill>
              </a:rPr>
              <a:t>More ancillary sales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1600" b="1" dirty="0">
                <a:solidFill>
                  <a:srgbClr val="FF0000"/>
                </a:solidFill>
              </a:rPr>
              <a:t>Higher bottom-line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1600" b="1" dirty="0">
                <a:solidFill>
                  <a:srgbClr val="FF0000"/>
                </a:solidFill>
              </a:rPr>
              <a:t>Higher retail traffic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1600" b="1" dirty="0">
                <a:solidFill>
                  <a:srgbClr val="FF0000"/>
                </a:solidFill>
              </a:rPr>
              <a:t>Less waste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1600" b="1" dirty="0">
                <a:solidFill>
                  <a:srgbClr val="FF0000"/>
                </a:solidFill>
              </a:rPr>
              <a:t>Social impact</a:t>
            </a:r>
          </a:p>
        </p:txBody>
      </p:sp>
    </p:spTree>
    <p:extLst>
      <p:ext uri="{BB962C8B-B14F-4D97-AF65-F5344CB8AC3E}">
        <p14:creationId xmlns:p14="http://schemas.microsoft.com/office/powerpoint/2010/main" val="1137608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17A42-2763-4EA7-B700-0541D177E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63062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CA" sz="6000" b="1" dirty="0"/>
              <a:t>How?</a:t>
            </a:r>
            <a:br>
              <a:rPr lang="en-CA" sz="6000" b="1" dirty="0"/>
            </a:br>
            <a:r>
              <a:rPr lang="en-CA" sz="6000" b="1" dirty="0"/>
              <a:t>Through Foodie of course!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5CB090-CB9D-4BF8-853B-52529B38E5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21"/>
          <a:stretch/>
        </p:blipFill>
        <p:spPr>
          <a:xfrm>
            <a:off x="3406140" y="381468"/>
            <a:ext cx="5379720" cy="349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999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FAAE6B4-2041-40A0-9480-02210748D142}"/>
              </a:ext>
            </a:extLst>
          </p:cNvPr>
          <p:cNvSpPr txBox="1">
            <a:spLocks/>
          </p:cNvSpPr>
          <p:nvPr/>
        </p:nvSpPr>
        <p:spPr>
          <a:xfrm>
            <a:off x="306729" y="237280"/>
            <a:ext cx="4435094" cy="891251"/>
          </a:xfrm>
          <a:prstGeom prst="rect">
            <a:avLst/>
          </a:prstGeom>
          <a:solidFill>
            <a:srgbClr val="E6FBBF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4000" b="1" dirty="0">
                <a:solidFill>
                  <a:srgbClr val="4D4C4D"/>
                </a:solidFill>
              </a:rPr>
              <a:t>The Foodie Story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2A45B6C-86AE-458C-BBC7-87A4F6264B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3" t="9536" r="1456" b="16117"/>
          <a:stretch/>
        </p:blipFill>
        <p:spPr>
          <a:xfrm>
            <a:off x="306729" y="1487347"/>
            <a:ext cx="11481049" cy="5052349"/>
          </a:xfrm>
          <a:prstGeom prst="rect">
            <a:avLst/>
          </a:prstGeom>
        </p:spPr>
      </p:pic>
      <p:sp>
        <p:nvSpPr>
          <p:cNvPr id="15" name="Subtitle 2">
            <a:extLst>
              <a:ext uri="{FF2B5EF4-FFF2-40B4-BE49-F238E27FC236}">
                <a16:creationId xmlns:a16="http://schemas.microsoft.com/office/drawing/2014/main" id="{901274CD-88DF-45B3-BCBD-E9D5D3D740EA}"/>
              </a:ext>
            </a:extLst>
          </p:cNvPr>
          <p:cNvSpPr txBox="1">
            <a:spLocks/>
          </p:cNvSpPr>
          <p:nvPr/>
        </p:nvSpPr>
        <p:spPr>
          <a:xfrm>
            <a:off x="5013766" y="237279"/>
            <a:ext cx="6774011" cy="1053298"/>
          </a:xfrm>
          <a:prstGeom prst="rect">
            <a:avLst/>
          </a:prstGeom>
          <a:solidFill>
            <a:srgbClr val="E6FBBF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rgbClr val="4D4C4D"/>
                </a:solidFill>
              </a:rPr>
              <a:t>I arrive at the restaurant by </a:t>
            </a:r>
            <a:r>
              <a:rPr lang="en-CA" sz="1800" b="1" dirty="0">
                <a:solidFill>
                  <a:srgbClr val="4D4C4D"/>
                </a:solidFill>
              </a:rPr>
              <a:t>6am</a:t>
            </a:r>
            <a:r>
              <a:rPr lang="en-CA" sz="1800" dirty="0">
                <a:solidFill>
                  <a:srgbClr val="4D4C4D"/>
                </a:solidFill>
              </a:rPr>
              <a:t> to prepare for our </a:t>
            </a:r>
            <a:r>
              <a:rPr lang="en-CA" sz="1800" b="1" dirty="0">
                <a:solidFill>
                  <a:srgbClr val="4D4C4D"/>
                </a:solidFill>
              </a:rPr>
              <a:t>7am</a:t>
            </a:r>
            <a:r>
              <a:rPr lang="en-CA" sz="1800" dirty="0">
                <a:solidFill>
                  <a:srgbClr val="4D4C4D"/>
                </a:solidFill>
              </a:rPr>
              <a:t> open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rgbClr val="4D4C4D"/>
                </a:solidFill>
              </a:rPr>
              <a:t>Foodie will provide a forecast of sales today based on recent data available (e.g. weather, traffic, events, sales orders, app usage)</a:t>
            </a:r>
          </a:p>
        </p:txBody>
      </p:sp>
    </p:spTree>
    <p:extLst>
      <p:ext uri="{BB962C8B-B14F-4D97-AF65-F5344CB8AC3E}">
        <p14:creationId xmlns:p14="http://schemas.microsoft.com/office/powerpoint/2010/main" val="2712898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FAAE6B4-2041-40A0-9480-02210748D142}"/>
              </a:ext>
            </a:extLst>
          </p:cNvPr>
          <p:cNvSpPr txBox="1">
            <a:spLocks/>
          </p:cNvSpPr>
          <p:nvPr/>
        </p:nvSpPr>
        <p:spPr>
          <a:xfrm>
            <a:off x="306729" y="237280"/>
            <a:ext cx="4435094" cy="891251"/>
          </a:xfrm>
          <a:prstGeom prst="rect">
            <a:avLst/>
          </a:prstGeom>
          <a:solidFill>
            <a:srgbClr val="E6FBBF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4000" b="1" dirty="0">
                <a:solidFill>
                  <a:srgbClr val="4D4C4D"/>
                </a:solidFill>
              </a:rPr>
              <a:t>The Foodie Story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901274CD-88DF-45B3-BCBD-E9D5D3D740EA}"/>
              </a:ext>
            </a:extLst>
          </p:cNvPr>
          <p:cNvSpPr txBox="1">
            <a:spLocks/>
          </p:cNvSpPr>
          <p:nvPr/>
        </p:nvSpPr>
        <p:spPr>
          <a:xfrm>
            <a:off x="5013766" y="237279"/>
            <a:ext cx="6908158" cy="1140108"/>
          </a:xfrm>
          <a:prstGeom prst="rect">
            <a:avLst/>
          </a:prstGeom>
          <a:solidFill>
            <a:srgbClr val="E6FBBF"/>
          </a:solidFill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CA" sz="1800" b="1" dirty="0">
                <a:solidFill>
                  <a:srgbClr val="4D4C4D"/>
                </a:solidFill>
              </a:rPr>
              <a:t>By 9:00am, Foodie will update the predicted actual sales using real time data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CA" sz="1800" dirty="0">
                <a:solidFill>
                  <a:srgbClr val="4D4C4D"/>
                </a:solidFill>
              </a:rPr>
              <a:t>The restaurant owner will </a:t>
            </a:r>
            <a:r>
              <a:rPr lang="en-CA" sz="1800" b="1" dirty="0">
                <a:solidFill>
                  <a:srgbClr val="4D4C4D"/>
                </a:solidFill>
              </a:rPr>
              <a:t>start prepping </a:t>
            </a:r>
            <a:r>
              <a:rPr lang="en-CA" sz="1800" dirty="0">
                <a:solidFill>
                  <a:srgbClr val="4D4C4D"/>
                </a:solidFill>
              </a:rPr>
              <a:t>the </a:t>
            </a:r>
            <a:r>
              <a:rPr lang="en-CA" sz="1800" b="1" dirty="0">
                <a:solidFill>
                  <a:srgbClr val="4D4C4D"/>
                </a:solidFill>
              </a:rPr>
              <a:t>slow-moving inventory </a:t>
            </a:r>
            <a:r>
              <a:rPr lang="en-CA" sz="1800" dirty="0">
                <a:solidFill>
                  <a:srgbClr val="4D4C4D"/>
                </a:solidFill>
              </a:rPr>
              <a:t>to be sold at a discounted price through the app and </a:t>
            </a:r>
            <a:r>
              <a:rPr lang="en-CA" sz="1800" b="1" dirty="0">
                <a:solidFill>
                  <a:srgbClr val="4D4C4D"/>
                </a:solidFill>
              </a:rPr>
              <a:t>picked up </a:t>
            </a:r>
            <a:r>
              <a:rPr lang="en-CA" sz="1800" dirty="0">
                <a:solidFill>
                  <a:srgbClr val="4D4C4D"/>
                </a:solidFill>
              </a:rPr>
              <a:t>in-store (no added cost of delivery, etc.)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3C3CB5-0780-4F4D-B9C9-675465A451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6" t="8945" r="812" b="17944"/>
          <a:stretch/>
        </p:blipFill>
        <p:spPr>
          <a:xfrm>
            <a:off x="306729" y="1529285"/>
            <a:ext cx="11615195" cy="49824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1B9E2B8-1A9D-49FE-96B4-0D788024250F}"/>
              </a:ext>
            </a:extLst>
          </p:cNvPr>
          <p:cNvSpPr/>
          <p:nvPr/>
        </p:nvSpPr>
        <p:spPr>
          <a:xfrm>
            <a:off x="9022466" y="3714053"/>
            <a:ext cx="2862805" cy="131372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0908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2">
            <a:extLst>
              <a:ext uri="{FF2B5EF4-FFF2-40B4-BE49-F238E27FC236}">
                <a16:creationId xmlns:a16="http://schemas.microsoft.com/office/drawing/2014/main" id="{7A5D6ECD-7BA3-4171-855B-95F3DEE0B1DC}"/>
              </a:ext>
            </a:extLst>
          </p:cNvPr>
          <p:cNvSpPr txBox="1">
            <a:spLocks/>
          </p:cNvSpPr>
          <p:nvPr/>
        </p:nvSpPr>
        <p:spPr>
          <a:xfrm>
            <a:off x="3836459" y="110807"/>
            <a:ext cx="4435094" cy="462179"/>
          </a:xfrm>
          <a:prstGeom prst="rect">
            <a:avLst/>
          </a:prstGeom>
          <a:solidFill>
            <a:srgbClr val="E6FBBF"/>
          </a:solidFill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b="1" dirty="0">
                <a:solidFill>
                  <a:srgbClr val="4D4C4D"/>
                </a:solidFill>
              </a:rPr>
              <a:t>The Foodie Value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C2B253B-E59A-4AB2-B335-50C49BE9D4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72" y="753890"/>
            <a:ext cx="3223803" cy="599330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8DFCD2D-BFA9-4F50-B6AF-EDB6B22B4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306" y="753890"/>
            <a:ext cx="3540933" cy="5752803"/>
          </a:xfrm>
          <a:prstGeom prst="rect">
            <a:avLst/>
          </a:prstGeom>
        </p:spPr>
      </p:pic>
      <p:sp>
        <p:nvSpPr>
          <p:cNvPr id="22" name="Subtitle 2">
            <a:extLst>
              <a:ext uri="{FF2B5EF4-FFF2-40B4-BE49-F238E27FC236}">
                <a16:creationId xmlns:a16="http://schemas.microsoft.com/office/drawing/2014/main" id="{B13A440F-B0C4-4F19-A422-510A8720B409}"/>
              </a:ext>
            </a:extLst>
          </p:cNvPr>
          <p:cNvSpPr txBox="1">
            <a:spLocks/>
          </p:cNvSpPr>
          <p:nvPr/>
        </p:nvSpPr>
        <p:spPr>
          <a:xfrm>
            <a:off x="8108053" y="2779622"/>
            <a:ext cx="2472060" cy="232909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000" u="sng" dirty="0"/>
              <a:t>Social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000" dirty="0"/>
              <a:t>Less food waste in landfills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000" dirty="0"/>
              <a:t>Setting a good example for the world </a:t>
            </a:r>
          </a:p>
          <a:p>
            <a:pPr marL="0" indent="0">
              <a:buNone/>
            </a:pPr>
            <a:endParaRPr lang="en-CA" sz="20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AB68195-2F35-4D9F-9F88-06A38E1BACDE}"/>
              </a:ext>
            </a:extLst>
          </p:cNvPr>
          <p:cNvSpPr/>
          <p:nvPr/>
        </p:nvSpPr>
        <p:spPr>
          <a:xfrm>
            <a:off x="8108053" y="706808"/>
            <a:ext cx="324539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000" u="sng" dirty="0"/>
              <a:t>Business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000" dirty="0"/>
              <a:t>More core sales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000" dirty="0"/>
              <a:t>More ancillary sales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000" dirty="0"/>
              <a:t>Higher bottom-line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000" dirty="0"/>
              <a:t>Higher retail traffic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CA" sz="2000" dirty="0"/>
              <a:t>Lower labour costs</a:t>
            </a:r>
          </a:p>
        </p:txBody>
      </p:sp>
      <p:pic>
        <p:nvPicPr>
          <p:cNvPr id="7176" name="Picture 8" descr="Image result for sales icon nounproject">
            <a:extLst>
              <a:ext uri="{FF2B5EF4-FFF2-40B4-BE49-F238E27FC236}">
                <a16:creationId xmlns:a16="http://schemas.microsoft.com/office/drawing/2014/main" id="{6A7F7C3B-EC20-4C5F-8FA5-1228A137A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4929" y="1419284"/>
            <a:ext cx="993824" cy="99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Image result for social impact icon nounproject">
            <a:extLst>
              <a:ext uri="{FF2B5EF4-FFF2-40B4-BE49-F238E27FC236}">
                <a16:creationId xmlns:a16="http://schemas.microsoft.com/office/drawing/2014/main" id="{000C3CBE-0256-4127-82F5-6DE6BE32E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2520" y="3128454"/>
            <a:ext cx="1161451" cy="1161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Subtitle 2">
            <a:extLst>
              <a:ext uri="{FF2B5EF4-FFF2-40B4-BE49-F238E27FC236}">
                <a16:creationId xmlns:a16="http://schemas.microsoft.com/office/drawing/2014/main" id="{4B880566-A869-4EB4-90BC-131A057FC163}"/>
              </a:ext>
            </a:extLst>
          </p:cNvPr>
          <p:cNvSpPr txBox="1">
            <a:spLocks/>
          </p:cNvSpPr>
          <p:nvPr/>
        </p:nvSpPr>
        <p:spPr>
          <a:xfrm>
            <a:off x="8108053" y="5108720"/>
            <a:ext cx="3734268" cy="133695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000" u="sng" dirty="0"/>
              <a:t>How we make money?</a:t>
            </a:r>
          </a:p>
          <a:p>
            <a:pPr marL="0" indent="0">
              <a:buNone/>
            </a:pPr>
            <a:r>
              <a:rPr lang="en-US" sz="2000" u="sng" dirty="0"/>
              <a:t>Make a platform to connect seller to buyers.</a:t>
            </a:r>
            <a:endParaRPr lang="en-CA" sz="2000" u="sng" dirty="0"/>
          </a:p>
          <a:p>
            <a:pPr marL="0" indent="0">
              <a:buNone/>
            </a:pPr>
            <a:r>
              <a:rPr lang="en-CA" sz="2000" dirty="0"/>
              <a:t>We will make certain fee on each user transaction</a:t>
            </a:r>
          </a:p>
        </p:txBody>
      </p:sp>
    </p:spTree>
    <p:extLst>
      <p:ext uri="{BB962C8B-B14F-4D97-AF65-F5344CB8AC3E}">
        <p14:creationId xmlns:p14="http://schemas.microsoft.com/office/powerpoint/2010/main" val="4037095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</TotalTime>
  <Words>436</Words>
  <Application>Microsoft Office PowerPoint</Application>
  <PresentationFormat>Widescreen</PresentationFormat>
  <Paragraphs>78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How? Through Foodie of course!</vt:lpstr>
      <vt:lpstr>PowerPoint Presentation</vt:lpstr>
      <vt:lpstr>PowerPoint Presentation</vt:lpstr>
      <vt:lpstr>PowerPoint Presentation</vt:lpstr>
      <vt:lpstr>Thank you!</vt:lpstr>
      <vt:lpstr>Model Algorithm  Foodie will use Gradient Boosting model by using Ensemble learning.  Ensemble learning is a way to learn different models in Machine Learning and use their predictions to predict better values than a single model.  The Gradient Boosting provides additional models to compensate for errors in previous learned models.   It learns a new model for the residual error in the pre-learning model. </vt:lpstr>
      <vt:lpstr>Financial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[NAME TBD]</dc:title>
  <dc:creator>Arthur Chung</dc:creator>
  <cp:lastModifiedBy>dojinkwon1023@gmail.com</cp:lastModifiedBy>
  <cp:revision>107</cp:revision>
  <dcterms:created xsi:type="dcterms:W3CDTF">2019-03-30T15:11:58Z</dcterms:created>
  <dcterms:modified xsi:type="dcterms:W3CDTF">2019-07-26T14:29:15Z</dcterms:modified>
</cp:coreProperties>
</file>

<file path=docProps/thumbnail.jpeg>
</file>